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85" r:id="rId2"/>
    <p:sldId id="392" r:id="rId3"/>
    <p:sldId id="393" r:id="rId4"/>
    <p:sldId id="413" r:id="rId5"/>
    <p:sldId id="414" r:id="rId6"/>
    <p:sldId id="394" r:id="rId7"/>
    <p:sldId id="410" r:id="rId8"/>
    <p:sldId id="412" r:id="rId9"/>
    <p:sldId id="411" r:id="rId10"/>
    <p:sldId id="409" r:id="rId11"/>
    <p:sldId id="408" r:id="rId12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28" autoAdjust="0"/>
  </p:normalViewPr>
  <p:slideViewPr>
    <p:cSldViewPr>
      <p:cViewPr>
        <p:scale>
          <a:sx n="100" d="100"/>
          <a:sy n="100" d="100"/>
        </p:scale>
        <p:origin x="-30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0638" y="0"/>
            <a:ext cx="29289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AE29CE-184B-4172-A382-F471E615CE26}" type="datetimeFigureOut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289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0638" y="9444038"/>
            <a:ext cx="29289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0A136C-7393-440D-BD55-162865EA4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3125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A6CBD-82B5-456C-A0EF-DB309EAF2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523D5-8BEC-45F0-B463-902BE338A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CAA68-43F9-4783-9DFA-AD343AF02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E0103-6D2F-41C0-921E-BC8DB9ED7E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136E1-81F1-4A1E-B7DC-1BCC870C6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4DA21-EFE4-4710-A35C-7BBA3111AF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C6394-82FD-47DD-919B-3E1F9254D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16911-E18A-4AAB-8395-0B5D235108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D7874-5D3A-4CD6-BC3C-F8BA7CD504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19417-461D-4EED-9113-567194FEA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C2FED-2632-4B8F-B458-0479F5283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3DB0C1-BCB1-4901-A599-551F029A1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50" y="2636912"/>
            <a:ext cx="885825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Об отношении различных категорий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групп населения к комплексу ГТО</a:t>
            </a:r>
            <a:endParaRPr lang="ru-RU" sz="2800" b="1" dirty="0">
              <a:solidFill>
                <a:srgbClr val="0070C0"/>
              </a:solidFill>
              <a:latin typeface="+mn-lt"/>
            </a:endParaRPr>
          </a:p>
        </p:txBody>
      </p:sp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1547664" y="332656"/>
            <a:ext cx="5904656" cy="1309263"/>
            <a:chOff x="-3233938" y="24801"/>
            <a:chExt cx="8826184" cy="1370936"/>
          </a:xfrm>
        </p:grpSpPr>
        <p:sp>
          <p:nvSpPr>
            <p:cNvPr id="12" name="Багетная рамка 11"/>
            <p:cNvSpPr/>
            <p:nvPr/>
          </p:nvSpPr>
          <p:spPr>
            <a:xfrm>
              <a:off x="-3233938" y="752795"/>
              <a:ext cx="8826184" cy="642942"/>
            </a:xfrm>
            <a:prstGeom prst="bevel">
              <a:avLst>
                <a:gd name="adj" fmla="val 689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Министерство спорта Российской Федерации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solidFill>
                    <a:schemeClr val="accent1">
                      <a:lumMod val="75000"/>
                    </a:schemeClr>
                  </a:solidFill>
                </a:rPr>
                <a:t>Общественный совет</a:t>
              </a:r>
              <a:endParaRPr lang="ru-RU" sz="2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pic>
          <p:nvPicPr>
            <p:cNvPr id="3077" name="Picture 4" descr="C:\Users\mankhanov\Desktop\minsportturizm_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0972" y="24801"/>
              <a:ext cx="968728" cy="6789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0" y="602128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Москва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9 сентября 2015 г.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71438" y="95821"/>
            <a:ext cx="2844377" cy="596875"/>
            <a:chOff x="-25546" y="44270"/>
            <a:chExt cx="3352325" cy="700685"/>
          </a:xfrm>
        </p:grpSpPr>
        <p:sp>
          <p:nvSpPr>
            <p:cNvPr id="9" name="Багетная рамка 8"/>
            <p:cNvSpPr/>
            <p:nvPr/>
          </p:nvSpPr>
          <p:spPr>
            <a:xfrm>
              <a:off x="142842" y="44270"/>
              <a:ext cx="3183937" cy="700685"/>
            </a:xfrm>
            <a:prstGeom prst="bevel">
              <a:avLst>
                <a:gd name="adj" fmla="val 689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err="1">
                  <a:solidFill>
                    <a:schemeClr val="accent1">
                      <a:lumMod val="75000"/>
                    </a:schemeClr>
                  </a:solidFill>
                </a:rPr>
                <a:t>Минспорт</a:t>
              </a:r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России</a:t>
              </a:r>
            </a:p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Общественный совет</a:t>
              </a:r>
              <a:endParaRPr lang="ru-RU" sz="1600" dirty="0"/>
            </a:p>
          </p:txBody>
        </p:sp>
        <p:pic>
          <p:nvPicPr>
            <p:cNvPr id="4183" name="Picture 4" descr="C:\Users\mankhanov\Desktop\minsportturizm_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5546" y="142852"/>
              <a:ext cx="500066" cy="500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553200" y="6492899"/>
            <a:ext cx="2133600" cy="365125"/>
          </a:xfrm>
        </p:spPr>
        <p:txBody>
          <a:bodyPr/>
          <a:lstStyle/>
          <a:p>
            <a:pPr>
              <a:defRPr/>
            </a:pPr>
            <a:fld id="{942D7874-5D3A-4CD6-BC3C-F8BA7CD50420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6165304"/>
            <a:ext cx="806489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31640" y="908720"/>
            <a:ext cx="6840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Таблица 9 – Ответы на вопрос: «Какое из перечисленных ниже суждений больше всего соответствует Вашему отношению к занятиям физической культурой и спортом?» (Опрос населения, данные в процентах)</a:t>
            </a:r>
          </a:p>
          <a:p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83568" y="2276872"/>
          <a:ext cx="7704857" cy="424129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508789"/>
                <a:gridCol w="1215827"/>
                <a:gridCol w="1013960"/>
                <a:gridCol w="1013960"/>
                <a:gridCol w="952321"/>
              </a:tblGrid>
              <a:tr h="21031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Варианты ответа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Все </a:t>
                      </a:r>
                      <a:r>
                        <a:rPr lang="ru-RU" sz="1400" b="1" dirty="0" err="1"/>
                        <a:t>опрошен-ные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Группы опрошенных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6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Обуча-ющиеся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Трудя-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щиеся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Пенси-онеры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0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Посещая эти занятия, хотелось бы добиться прежде всего улучшения своих спортивных показателей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19,6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33,5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15,8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5,1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1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К таким занятиям отношусь как к полезному и нужному делу (для улучшения здоровья, самочувствия, работоспособности и т.д.)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72,8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51,7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82,0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78,2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1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К занятиям физкультурой и спортом отношусь как к необходимости (для получения оценки или зачета, по настоянию врача или родственников и т.д.)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17,5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32,9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10,4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14,7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Затрудняюсь ответить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5,1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3,9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4,3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10,2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24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Примечание: вопрос задавался только тем, кто в любом объеме занимается </a:t>
                      </a:r>
                      <a:r>
                        <a:rPr lang="ru-RU" sz="1400" b="1" dirty="0" err="1"/>
                        <a:t>ФКиС</a:t>
                      </a:r>
                      <a:r>
                        <a:rPr lang="ru-RU" sz="1400" b="1" dirty="0"/>
                        <a:t>; допускался не один ответ.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71438" y="95821"/>
            <a:ext cx="2844377" cy="596875"/>
            <a:chOff x="-25546" y="44270"/>
            <a:chExt cx="3352325" cy="700685"/>
          </a:xfrm>
        </p:grpSpPr>
        <p:sp>
          <p:nvSpPr>
            <p:cNvPr id="9" name="Багетная рамка 8"/>
            <p:cNvSpPr/>
            <p:nvPr/>
          </p:nvSpPr>
          <p:spPr>
            <a:xfrm>
              <a:off x="142842" y="44270"/>
              <a:ext cx="3183937" cy="700685"/>
            </a:xfrm>
            <a:prstGeom prst="bevel">
              <a:avLst>
                <a:gd name="adj" fmla="val 689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err="1">
                  <a:solidFill>
                    <a:schemeClr val="accent1">
                      <a:lumMod val="75000"/>
                    </a:schemeClr>
                  </a:solidFill>
                </a:rPr>
                <a:t>Минспорт</a:t>
              </a:r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России</a:t>
              </a:r>
            </a:p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Общественный совет</a:t>
              </a:r>
              <a:endParaRPr lang="ru-RU" sz="1600" dirty="0"/>
            </a:p>
          </p:txBody>
        </p:sp>
        <p:pic>
          <p:nvPicPr>
            <p:cNvPr id="4183" name="Picture 4" descr="C:\Users\mankhanov\Desktop\minsportturizm_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5546" y="142852"/>
              <a:ext cx="500066" cy="500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553200" y="6492899"/>
            <a:ext cx="2133600" cy="365125"/>
          </a:xfrm>
        </p:spPr>
        <p:txBody>
          <a:bodyPr/>
          <a:lstStyle/>
          <a:p>
            <a:pPr>
              <a:defRPr/>
            </a:pPr>
            <a:fld id="{942D7874-5D3A-4CD6-BC3C-F8BA7CD50420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47664" y="2780928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Спасибо </a:t>
            </a:r>
          </a:p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за внимание!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71438" y="95821"/>
            <a:ext cx="2844377" cy="596875"/>
            <a:chOff x="-25546" y="44270"/>
            <a:chExt cx="3352325" cy="700685"/>
          </a:xfrm>
        </p:grpSpPr>
        <p:sp>
          <p:nvSpPr>
            <p:cNvPr id="9" name="Багетная рамка 8"/>
            <p:cNvSpPr/>
            <p:nvPr/>
          </p:nvSpPr>
          <p:spPr>
            <a:xfrm>
              <a:off x="142842" y="44270"/>
              <a:ext cx="3183937" cy="700685"/>
            </a:xfrm>
            <a:prstGeom prst="bevel">
              <a:avLst>
                <a:gd name="adj" fmla="val 689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err="1">
                  <a:solidFill>
                    <a:schemeClr val="accent1">
                      <a:lumMod val="75000"/>
                    </a:schemeClr>
                  </a:solidFill>
                </a:rPr>
                <a:t>Минспорт</a:t>
              </a:r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России</a:t>
              </a:r>
            </a:p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Общественный совет</a:t>
              </a:r>
              <a:endParaRPr lang="ru-RU" sz="1600" dirty="0"/>
            </a:p>
          </p:txBody>
        </p:sp>
        <p:pic>
          <p:nvPicPr>
            <p:cNvPr id="4183" name="Picture 4" descr="C:\Users\mankhanov\Desktop\minsportturizm_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5546" y="142852"/>
              <a:ext cx="500066" cy="500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553200" y="6492899"/>
            <a:ext cx="2133600" cy="365125"/>
          </a:xfrm>
        </p:spPr>
        <p:txBody>
          <a:bodyPr/>
          <a:lstStyle/>
          <a:p>
            <a:pPr>
              <a:defRPr/>
            </a:pPr>
            <a:fld id="{942D7874-5D3A-4CD6-BC3C-F8BA7CD5042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980728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Таблица 1 – Ответы на вопрос: «Скажите, Вы знали о том, что в этом году в нашей стране введен ГТО?»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(Опрос населения, данные в процентах)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524000" y="2564904"/>
          <a:ext cx="6096000" cy="201622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776117"/>
                <a:gridCol w="961949"/>
                <a:gridCol w="802234"/>
                <a:gridCol w="802234"/>
                <a:gridCol w="753466"/>
              </a:tblGrid>
              <a:tr h="3905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Варианты ответа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Все </a:t>
                      </a:r>
                      <a:r>
                        <a:rPr lang="ru-RU" sz="1400" b="1" dirty="0" err="1"/>
                        <a:t>опрошен-ные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Группы опрошенных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11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/>
                        <a:t>Обуча-ющиеся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Трудя-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щиеся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Пенси-онеры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Да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44,0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44,1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44,5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42,0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3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Нет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55,5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55,3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55,1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57,6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71438" y="95821"/>
            <a:ext cx="2844377" cy="596875"/>
            <a:chOff x="-25546" y="44270"/>
            <a:chExt cx="3352325" cy="700685"/>
          </a:xfrm>
        </p:grpSpPr>
        <p:sp>
          <p:nvSpPr>
            <p:cNvPr id="9" name="Багетная рамка 8"/>
            <p:cNvSpPr/>
            <p:nvPr/>
          </p:nvSpPr>
          <p:spPr>
            <a:xfrm>
              <a:off x="142842" y="44270"/>
              <a:ext cx="3183937" cy="700685"/>
            </a:xfrm>
            <a:prstGeom prst="bevel">
              <a:avLst>
                <a:gd name="adj" fmla="val 689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err="1">
                  <a:solidFill>
                    <a:schemeClr val="accent1">
                      <a:lumMod val="75000"/>
                    </a:schemeClr>
                  </a:solidFill>
                </a:rPr>
                <a:t>Минспорт</a:t>
              </a:r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России</a:t>
              </a:r>
            </a:p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Общественный совет</a:t>
              </a:r>
              <a:endParaRPr lang="ru-RU" sz="1600" dirty="0"/>
            </a:p>
          </p:txBody>
        </p:sp>
        <p:pic>
          <p:nvPicPr>
            <p:cNvPr id="4183" name="Picture 4" descr="C:\Users\mankhanov\Desktop\minsportturizm_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5546" y="142852"/>
              <a:ext cx="500066" cy="500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553200" y="6492899"/>
            <a:ext cx="2133600" cy="365125"/>
          </a:xfrm>
        </p:spPr>
        <p:txBody>
          <a:bodyPr/>
          <a:lstStyle/>
          <a:p>
            <a:pPr>
              <a:defRPr/>
            </a:pPr>
            <a:fld id="{942D7874-5D3A-4CD6-BC3C-F8BA7CD5042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5877272"/>
            <a:ext cx="806489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475656" y="2492896"/>
          <a:ext cx="6096000" cy="21602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776117"/>
                <a:gridCol w="961949"/>
                <a:gridCol w="802234"/>
                <a:gridCol w="802234"/>
                <a:gridCol w="753466"/>
              </a:tblGrid>
              <a:tr h="360040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</a:rPr>
                        <a:t>Варианты ответа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</a:rPr>
                        <a:t>Все </a:t>
                      </a:r>
                      <a:r>
                        <a:rPr lang="ru-RU" sz="1400" b="1" kern="1200" dirty="0" err="1">
                          <a:solidFill>
                            <a:schemeClr val="tx1"/>
                          </a:solidFill>
                        </a:rPr>
                        <a:t>опрошен-ные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</a:rPr>
                        <a:t>Группы опрошенных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>
                          <a:solidFill>
                            <a:schemeClr val="tx1"/>
                          </a:solidFill>
                        </a:rPr>
                        <a:t>Обуча-ющиеся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</a:rPr>
                        <a:t>Трудя-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</a:rPr>
                        <a:t>щиеся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</a:rPr>
                        <a:t>Пенси-онеры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</a:rPr>
                        <a:t>Да, знаю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</a:rPr>
                        <a:t>8,7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</a:rPr>
                        <a:t>16,2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</a:rPr>
                        <a:t>8,4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</a:rPr>
                        <a:t>4,1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</a:rPr>
                        <a:t>Нет, не знаю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</a:rPr>
                        <a:t>84,1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</a:rPr>
                        <a:t>74,7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</a:rPr>
                        <a:t>85,0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</a:rPr>
                        <a:t>89,4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</a:rPr>
                        <a:t>Затрудняюсь ответить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</a:rPr>
                        <a:t>7,2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</a:rPr>
                        <a:t>9,0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</a:rPr>
                        <a:t>6,6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</a:rPr>
                        <a:t>6,5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115616" y="980728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Таблица 2 – Ответы на вопрос: «Знаете ли Вы, конкретные нормативы ГТО для Вашего возраста?»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(Опрос населения, данные в процентах)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71438" y="95821"/>
            <a:ext cx="2844377" cy="596875"/>
            <a:chOff x="-25546" y="44270"/>
            <a:chExt cx="3352325" cy="700685"/>
          </a:xfrm>
        </p:grpSpPr>
        <p:sp>
          <p:nvSpPr>
            <p:cNvPr id="9" name="Багетная рамка 8"/>
            <p:cNvSpPr/>
            <p:nvPr/>
          </p:nvSpPr>
          <p:spPr>
            <a:xfrm>
              <a:off x="142842" y="44270"/>
              <a:ext cx="3183937" cy="700685"/>
            </a:xfrm>
            <a:prstGeom prst="bevel">
              <a:avLst>
                <a:gd name="adj" fmla="val 689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err="1">
                  <a:solidFill>
                    <a:schemeClr val="accent1">
                      <a:lumMod val="75000"/>
                    </a:schemeClr>
                  </a:solidFill>
                </a:rPr>
                <a:t>Минспорт</a:t>
              </a:r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России</a:t>
              </a:r>
            </a:p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Общественный совет</a:t>
              </a:r>
              <a:endParaRPr lang="ru-RU" sz="1600" dirty="0"/>
            </a:p>
          </p:txBody>
        </p:sp>
        <p:pic>
          <p:nvPicPr>
            <p:cNvPr id="4183" name="Picture 4" descr="C:\Users\mankhanov\Desktop\minsportturizm_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5546" y="142852"/>
              <a:ext cx="500066" cy="500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553200" y="6492899"/>
            <a:ext cx="2133600" cy="365125"/>
          </a:xfrm>
        </p:spPr>
        <p:txBody>
          <a:bodyPr/>
          <a:lstStyle/>
          <a:p>
            <a:pPr>
              <a:defRPr/>
            </a:pPr>
            <a:fld id="{942D7874-5D3A-4CD6-BC3C-F8BA7CD50420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6165304"/>
            <a:ext cx="806489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619672" y="2924942"/>
          <a:ext cx="6096000" cy="244827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821228"/>
                <a:gridCol w="916838"/>
                <a:gridCol w="802234"/>
                <a:gridCol w="802234"/>
                <a:gridCol w="753466"/>
              </a:tblGrid>
              <a:tr h="38031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/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Варианты ответа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Все </a:t>
                      </a:r>
                      <a:r>
                        <a:rPr lang="ru-RU" sz="1400" b="1" dirty="0" err="1"/>
                        <a:t>опрошен-ные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Группы опрошенных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06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/>
                        <a:t>Обуча-ющиеся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Трудя-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/>
                        <a:t>щиеся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/>
                        <a:t>Пенси-онеры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57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Да, интересуюсь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20,1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30,1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19,5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14,3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57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Нет, не интересуюсь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77.6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66,2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78,5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84,1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57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Нет ответа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2,3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3,7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1,7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051720" y="1556792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Таблица 3 – Ответы на вопрос: «Интересуетесь ли Вы информацией, советами по ГТО?» (Опрос населения, данные в процентах)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71438" y="95821"/>
            <a:ext cx="2844377" cy="596875"/>
            <a:chOff x="-25546" y="44270"/>
            <a:chExt cx="3352325" cy="700685"/>
          </a:xfrm>
        </p:grpSpPr>
        <p:sp>
          <p:nvSpPr>
            <p:cNvPr id="9" name="Багетная рамка 8"/>
            <p:cNvSpPr/>
            <p:nvPr/>
          </p:nvSpPr>
          <p:spPr>
            <a:xfrm>
              <a:off x="142842" y="44270"/>
              <a:ext cx="3183937" cy="700685"/>
            </a:xfrm>
            <a:prstGeom prst="bevel">
              <a:avLst>
                <a:gd name="adj" fmla="val 689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err="1">
                  <a:solidFill>
                    <a:schemeClr val="accent1">
                      <a:lumMod val="75000"/>
                    </a:schemeClr>
                  </a:solidFill>
                </a:rPr>
                <a:t>Минспорт</a:t>
              </a:r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России</a:t>
              </a:r>
            </a:p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Общественный совет</a:t>
              </a:r>
              <a:endParaRPr lang="ru-RU" sz="1600" dirty="0"/>
            </a:p>
          </p:txBody>
        </p:sp>
        <p:pic>
          <p:nvPicPr>
            <p:cNvPr id="4183" name="Picture 4" descr="C:\Users\mankhanov\Desktop\minsportturizm_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5546" y="142852"/>
              <a:ext cx="500066" cy="500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553200" y="6492899"/>
            <a:ext cx="2133600" cy="365125"/>
          </a:xfrm>
        </p:spPr>
        <p:txBody>
          <a:bodyPr/>
          <a:lstStyle/>
          <a:p>
            <a:pPr>
              <a:defRPr/>
            </a:pPr>
            <a:fld id="{942D7874-5D3A-4CD6-BC3C-F8BA7CD5042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6165304"/>
            <a:ext cx="806489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43608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Таблица 4 – Ответы на вопрос: «Вы лично поддерживаете введение ГТО?» (Опрос населения, данные в процентах)</a:t>
            </a:r>
          </a:p>
          <a:p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524000" y="2692908"/>
          <a:ext cx="6096000" cy="196022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776117"/>
                <a:gridCol w="961949"/>
                <a:gridCol w="802234"/>
                <a:gridCol w="802234"/>
                <a:gridCol w="753466"/>
              </a:tblGrid>
              <a:tr h="32670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Варианты ответа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Все </a:t>
                      </a:r>
                      <a:r>
                        <a:rPr lang="ru-RU" sz="1400" b="1" dirty="0" err="1"/>
                        <a:t>опрошен-ные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Группы опрошенных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3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/>
                        <a:t>Обуча-ющиеся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Трудя-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/>
                        <a:t>щиеся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Пенси-онеры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6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Да, поддерживаю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54,0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51,6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51,9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60,9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6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Нет, не поддерживаю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11,8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  8,2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14,0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  8,5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6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Затрудняюсь ответить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34,2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40,1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34,1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30,6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71438" y="95821"/>
            <a:ext cx="2844377" cy="596875"/>
            <a:chOff x="-25546" y="44270"/>
            <a:chExt cx="3352325" cy="700685"/>
          </a:xfrm>
        </p:grpSpPr>
        <p:sp>
          <p:nvSpPr>
            <p:cNvPr id="9" name="Багетная рамка 8"/>
            <p:cNvSpPr/>
            <p:nvPr/>
          </p:nvSpPr>
          <p:spPr>
            <a:xfrm>
              <a:off x="142842" y="44270"/>
              <a:ext cx="3183937" cy="700685"/>
            </a:xfrm>
            <a:prstGeom prst="bevel">
              <a:avLst>
                <a:gd name="adj" fmla="val 689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err="1">
                  <a:solidFill>
                    <a:schemeClr val="accent1">
                      <a:lumMod val="75000"/>
                    </a:schemeClr>
                  </a:solidFill>
                </a:rPr>
                <a:t>Минспорт</a:t>
              </a:r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России</a:t>
              </a:r>
            </a:p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Общественный совет</a:t>
              </a:r>
              <a:endParaRPr lang="ru-RU" sz="1600" dirty="0"/>
            </a:p>
          </p:txBody>
        </p:sp>
        <p:pic>
          <p:nvPicPr>
            <p:cNvPr id="4183" name="Picture 4" descr="C:\Users\mankhanov\Desktop\minsportturizm_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5546" y="142852"/>
              <a:ext cx="500066" cy="500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553200" y="6492899"/>
            <a:ext cx="2133600" cy="365125"/>
          </a:xfrm>
        </p:spPr>
        <p:txBody>
          <a:bodyPr/>
          <a:lstStyle/>
          <a:p>
            <a:pPr>
              <a:defRPr/>
            </a:pPr>
            <a:fld id="{942D7874-5D3A-4CD6-BC3C-F8BA7CD5042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6165304"/>
            <a:ext cx="806489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187624" y="1268760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Таблица 5 – Ответы на вопрос: «Будете ли Вы готовиться и сдавать нормы ГТО, введенного в 2014 году?»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(Опрос населения, данные в процентах)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27584" y="2924944"/>
          <a:ext cx="7848872" cy="304397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718060"/>
                <a:gridCol w="1094867"/>
                <a:gridCol w="1032912"/>
                <a:gridCol w="1032912"/>
                <a:gridCol w="970121"/>
              </a:tblGrid>
              <a:tr h="2945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Варианты ответа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Все опрошен-ные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Группы опрошенных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91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Обуча-ющиеся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Трудя-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щиеся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Пенси-онеры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Я уже готовился и сдавал эти нормы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3,1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3,2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3,0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3,0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Нормы сдавал, но без подготовки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0,9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0,6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0,7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Буду готовиться к выполнению норм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12,7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34,6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10,0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5,2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27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Пока готовиться к выполнению норм не буду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38,0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20,2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40,0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44,4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91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Пока не знаю, буду ли готовиться к выполнению норм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38,4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37,8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41,9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29,8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5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Другой ответ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6,9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2,1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4,4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16,9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71438" y="95821"/>
            <a:ext cx="2844377" cy="596875"/>
            <a:chOff x="-25546" y="44270"/>
            <a:chExt cx="3352325" cy="700685"/>
          </a:xfrm>
        </p:grpSpPr>
        <p:sp>
          <p:nvSpPr>
            <p:cNvPr id="9" name="Багетная рамка 8"/>
            <p:cNvSpPr/>
            <p:nvPr/>
          </p:nvSpPr>
          <p:spPr>
            <a:xfrm>
              <a:off x="142842" y="44270"/>
              <a:ext cx="3183937" cy="700685"/>
            </a:xfrm>
            <a:prstGeom prst="bevel">
              <a:avLst>
                <a:gd name="adj" fmla="val 689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err="1">
                  <a:solidFill>
                    <a:schemeClr val="accent1">
                      <a:lumMod val="75000"/>
                    </a:schemeClr>
                  </a:solidFill>
                </a:rPr>
                <a:t>Минспорт</a:t>
              </a:r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России</a:t>
              </a:r>
            </a:p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Общественный совет</a:t>
              </a:r>
              <a:endParaRPr lang="ru-RU" sz="1600" dirty="0"/>
            </a:p>
          </p:txBody>
        </p:sp>
        <p:pic>
          <p:nvPicPr>
            <p:cNvPr id="4183" name="Picture 4" descr="C:\Users\mankhanov\Desktop\minsportturizm_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5546" y="142852"/>
              <a:ext cx="500066" cy="500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553200" y="6492899"/>
            <a:ext cx="2133600" cy="365125"/>
          </a:xfrm>
        </p:spPr>
        <p:txBody>
          <a:bodyPr/>
          <a:lstStyle/>
          <a:p>
            <a:pPr>
              <a:defRPr/>
            </a:pPr>
            <a:fld id="{942D7874-5D3A-4CD6-BC3C-F8BA7CD50420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6165304"/>
            <a:ext cx="806489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403648" y="1268760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Таблица № 6. Ответили, что будут </a:t>
            </a:r>
            <a:r>
              <a:rPr lang="ru-RU" b="1" smtClean="0">
                <a:solidFill>
                  <a:srgbClr val="C00000"/>
                </a:solidFill>
              </a:rPr>
              <a:t>готовиться </a:t>
            </a:r>
            <a:r>
              <a:rPr lang="ru-RU" b="1" smtClean="0">
                <a:solidFill>
                  <a:srgbClr val="C00000"/>
                </a:solidFill>
              </a:rPr>
              <a:t>к</a:t>
            </a:r>
            <a:r>
              <a:rPr lang="ru-RU" b="1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выполнению нормативов ГТО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(Опрос населения, ответы в процентах)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83568" y="2852936"/>
          <a:ext cx="7560840" cy="130149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512010"/>
                <a:gridCol w="1512010"/>
                <a:gridCol w="1512010"/>
                <a:gridCol w="1512010"/>
                <a:gridCol w="15128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Среди всего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населения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Среди </a:t>
                      </a:r>
                      <a:r>
                        <a:rPr lang="ru-RU" sz="1400" b="1" dirty="0" err="1"/>
                        <a:t>незанима-ющихся</a:t>
                      </a:r>
                      <a:r>
                        <a:rPr lang="ru-RU" sz="1400" b="1" dirty="0"/>
                        <a:t> ФКС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Среди не систематически занимающихся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ФКС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Среди систематически занимающихся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ФКС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Среди активно занимающихся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ФКС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12,3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2,3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15,2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29,9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48,5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71438" y="95821"/>
            <a:ext cx="2844377" cy="596875"/>
            <a:chOff x="-25546" y="44270"/>
            <a:chExt cx="3352325" cy="700685"/>
          </a:xfrm>
        </p:grpSpPr>
        <p:sp>
          <p:nvSpPr>
            <p:cNvPr id="9" name="Багетная рамка 8"/>
            <p:cNvSpPr/>
            <p:nvPr/>
          </p:nvSpPr>
          <p:spPr>
            <a:xfrm>
              <a:off x="142842" y="44270"/>
              <a:ext cx="3183937" cy="700685"/>
            </a:xfrm>
            <a:prstGeom prst="bevel">
              <a:avLst>
                <a:gd name="adj" fmla="val 689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err="1">
                  <a:solidFill>
                    <a:schemeClr val="accent1">
                      <a:lumMod val="75000"/>
                    </a:schemeClr>
                  </a:solidFill>
                </a:rPr>
                <a:t>Минспорт</a:t>
              </a:r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России</a:t>
              </a:r>
            </a:p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Общественный совет</a:t>
              </a:r>
              <a:endParaRPr lang="ru-RU" sz="1600" dirty="0"/>
            </a:p>
          </p:txBody>
        </p:sp>
        <p:pic>
          <p:nvPicPr>
            <p:cNvPr id="4183" name="Picture 4" descr="C:\Users\mankhanov\Desktop\minsportturizm_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5546" y="142852"/>
              <a:ext cx="500066" cy="500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553200" y="6492899"/>
            <a:ext cx="2133600" cy="365125"/>
          </a:xfrm>
        </p:spPr>
        <p:txBody>
          <a:bodyPr/>
          <a:lstStyle/>
          <a:p>
            <a:pPr>
              <a:defRPr/>
            </a:pPr>
            <a:fld id="{942D7874-5D3A-4CD6-BC3C-F8BA7CD50420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6165304"/>
            <a:ext cx="806489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15616" y="119675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Таблица 7 – Ответы на вопрос: «Как Вы оцениваете в настоящее время условия для подготовки к выполнению норм ГТО в Вашей организации, где Вы работаете или учитесь?» (Опрос населения, данные в процентах)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331640" y="3068959"/>
          <a:ext cx="5974080" cy="244722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111301"/>
                <a:gridCol w="1610612"/>
                <a:gridCol w="1252167"/>
              </a:tblGrid>
              <a:tr h="29085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Варианты ответа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Группы опрошенных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Обучающиеся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Трудящиеся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Отличные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7,4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2,0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Хорошие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37,0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8,5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Удовлетворительные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22,3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13,0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Плохие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5,9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8,4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Практически никаких условий нет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10,9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54,8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Затрудняюсь ответить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16,5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13,3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71438" y="95821"/>
            <a:ext cx="2844377" cy="596875"/>
            <a:chOff x="-25546" y="44270"/>
            <a:chExt cx="3352325" cy="700685"/>
          </a:xfrm>
        </p:grpSpPr>
        <p:sp>
          <p:nvSpPr>
            <p:cNvPr id="9" name="Багетная рамка 8"/>
            <p:cNvSpPr/>
            <p:nvPr/>
          </p:nvSpPr>
          <p:spPr>
            <a:xfrm>
              <a:off x="142842" y="44270"/>
              <a:ext cx="3183937" cy="700685"/>
            </a:xfrm>
            <a:prstGeom prst="bevel">
              <a:avLst>
                <a:gd name="adj" fmla="val 689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err="1">
                  <a:solidFill>
                    <a:schemeClr val="accent1">
                      <a:lumMod val="75000"/>
                    </a:schemeClr>
                  </a:solidFill>
                </a:rPr>
                <a:t>Минспорт</a:t>
              </a:r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России</a:t>
              </a:r>
            </a:p>
            <a:p>
              <a:pPr algn="ctr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Общественный совет</a:t>
              </a:r>
              <a:endParaRPr lang="ru-RU" sz="1600" dirty="0"/>
            </a:p>
          </p:txBody>
        </p:sp>
        <p:pic>
          <p:nvPicPr>
            <p:cNvPr id="4183" name="Picture 4" descr="C:\Users\mankhanov\Desktop\minsportturizm_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5546" y="142852"/>
              <a:ext cx="500066" cy="500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553200" y="6492899"/>
            <a:ext cx="2133600" cy="365125"/>
          </a:xfrm>
        </p:spPr>
        <p:txBody>
          <a:bodyPr/>
          <a:lstStyle/>
          <a:p>
            <a:pPr>
              <a:defRPr/>
            </a:pPr>
            <a:fld id="{942D7874-5D3A-4CD6-BC3C-F8BA7CD50420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6165304"/>
            <a:ext cx="806489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71600" y="908720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Таблица 8 – Ответы на вопрос: «Скажите, если все независящие от Вас сдерживающие причины устранить, то приступили бы Вы к подготовке выполнения норм ГТО, введенного в 2014 году?» (Опрос населения, данные в процентах)</a:t>
            </a:r>
          </a:p>
          <a:p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55576" y="2708920"/>
          <a:ext cx="7704857" cy="324035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565807"/>
                <a:gridCol w="1158810"/>
                <a:gridCol w="1013960"/>
                <a:gridCol w="1013960"/>
                <a:gridCol w="952320"/>
              </a:tblGrid>
              <a:tr h="2556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Варианты ответа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Все </a:t>
                      </a:r>
                      <a:r>
                        <a:rPr lang="ru-RU" sz="1400" b="1" dirty="0" err="1"/>
                        <a:t>опрошен-ные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Группы опрошенных</a:t>
                      </a:r>
                      <a:endParaRPr lang="ru-RU" sz="1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/>
                        <a:t>Обуча-ющиеся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Трудя-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/>
                        <a:t>щиеся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Пенси-онеры</a:t>
                      </a:r>
                      <a:endParaRPr lang="ru-RU" sz="1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7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Я уже подготовился и выполнил нормы ГТО</a:t>
                      </a:r>
                      <a:endParaRPr lang="ru-RU" sz="1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2,1</a:t>
                      </a:r>
                      <a:endParaRPr lang="ru-RU" sz="1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3,5</a:t>
                      </a:r>
                      <a:endParaRPr lang="ru-RU" sz="1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2,0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1,1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7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Я уже готовлюсь к выполнению норм ГТО</a:t>
                      </a:r>
                      <a:endParaRPr lang="ru-RU" sz="1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6,1</a:t>
                      </a:r>
                      <a:endParaRPr lang="ru-RU" sz="1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20,7</a:t>
                      </a:r>
                      <a:endParaRPr lang="ru-RU" sz="1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3,7</a:t>
                      </a:r>
                      <a:endParaRPr lang="ru-RU" sz="1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2,4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8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Да, уверен, что приступил(а) бы к подготовке выполнения норм ГТО</a:t>
                      </a:r>
                      <a:endParaRPr lang="ru-RU" sz="1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21,0</a:t>
                      </a:r>
                      <a:endParaRPr lang="ru-RU" sz="1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31,4</a:t>
                      </a:r>
                      <a:endParaRPr lang="ru-RU" sz="1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22,1</a:t>
                      </a:r>
                      <a:endParaRPr lang="ru-RU" sz="1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9,8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1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Думаю, все останется по-старому, и я не буду готовиться к выполнению норм ГТО</a:t>
                      </a:r>
                      <a:endParaRPr lang="ru-RU" sz="1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46,4</a:t>
                      </a:r>
                      <a:endParaRPr lang="ru-RU" sz="1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19,9</a:t>
                      </a:r>
                      <a:endParaRPr lang="ru-RU" sz="1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48,0</a:t>
                      </a:r>
                      <a:endParaRPr lang="ru-RU" sz="1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62,0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2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Затрудняюсь ответить</a:t>
                      </a:r>
                      <a:endParaRPr lang="ru-RU" sz="1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24,4</a:t>
                      </a:r>
                      <a:endParaRPr lang="ru-RU" sz="1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24,5</a:t>
                      </a:r>
                      <a:endParaRPr lang="ru-RU" sz="1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24,2</a:t>
                      </a:r>
                      <a:endParaRPr lang="ru-RU" sz="1400" b="1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24,7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9254</TotalTime>
  <Words>765</Words>
  <Application>Microsoft Office PowerPoint</Application>
  <PresentationFormat>Экран (4:3)</PresentationFormat>
  <Paragraphs>275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mankhanov</dc:creator>
  <cp:lastModifiedBy>khokhlov</cp:lastModifiedBy>
  <cp:revision>837</cp:revision>
  <dcterms:created xsi:type="dcterms:W3CDTF">2013-02-06T10:34:40Z</dcterms:created>
  <dcterms:modified xsi:type="dcterms:W3CDTF">2015-09-09T07:45:31Z</dcterms:modified>
</cp:coreProperties>
</file>